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57" r:id="rId4"/>
    <p:sldId id="258" r:id="rId5"/>
    <p:sldId id="261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643" autoAdjust="0"/>
  </p:normalViewPr>
  <p:slideViewPr>
    <p:cSldViewPr snapToGrid="0">
      <p:cViewPr>
        <p:scale>
          <a:sx n="100" d="100"/>
          <a:sy n="100" d="100"/>
        </p:scale>
        <p:origin x="-348" y="-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150" y="-7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E342C-5245-44B8-B251-5B886C359C18}" type="datetimeFigureOut">
              <a:rPr lang="pl-PL" smtClean="0"/>
              <a:t>2020-02-22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37A02-DA9A-450A-A80A-5BC6A0BB688D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39A21-CD7B-4AF6-9AB7-82C1FD15C918}" type="datetimeFigureOut">
              <a:rPr lang="pl-PL" smtClean="0"/>
              <a:pPr/>
              <a:t>2020-02-22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AC13-057A-4690-A4B7-B9B39C5C797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823370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7AC13-057A-4690-A4B7-B9B39C5C797F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5063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B422-18B7-4444-AA18-0DB37E8206F9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8680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BC261-1310-4055-9480-B2E645B694BF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6769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3EAA7-F573-42D6-BC2C-DE2AF7A05AA0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0476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648C-5A24-4694-9E76-79B31609DE99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12083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39D30-EEAE-484B-9C14-A7A0DD483537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3603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341D1-003D-4790-AF45-36704FA75B53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23266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E764E-EF19-464A-8FFF-829B527BE41F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878280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A307-3DEB-4B3A-B228-481467A3BBB7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08651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F682-4CD9-415B-A564-6FA103CC790D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98532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826-3826-4F27-8606-F8E303AA35D6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04317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9C4E-A13F-412E-8A4E-DE6E562D27AF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096704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75EE-6D1D-4DC6-926C-276FA0539DD0}" type="datetime1">
              <a:rPr lang="pl-PL" smtClean="0"/>
              <a:pPr/>
              <a:t>2020-02-22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70D20-3C54-4090-B5FA-24E762A1AD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4646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54580" y="2171500"/>
            <a:ext cx="9144000" cy="2387600"/>
          </a:xfrm>
        </p:spPr>
        <p:txBody>
          <a:bodyPr/>
          <a:lstStyle/>
          <a:p>
            <a:r>
              <a:rPr lang="pl-PL" dirty="0" err="1" smtClean="0"/>
              <a:t>Ortogierki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– gra ortograficzna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433064" y="4559100"/>
            <a:ext cx="9144000" cy="1655762"/>
          </a:xfrm>
        </p:spPr>
        <p:txBody>
          <a:bodyPr>
            <a:normAutofit lnSpcReduction="10000"/>
          </a:bodyPr>
          <a:lstStyle/>
          <a:p>
            <a:endParaRPr lang="pl-PL" dirty="0" smtClean="0"/>
          </a:p>
          <a:p>
            <a:r>
              <a:rPr lang="pl-PL" dirty="0" smtClean="0"/>
              <a:t>Opracowanie: </a:t>
            </a:r>
            <a:r>
              <a:rPr lang="pl-PL" dirty="0" smtClean="0"/>
              <a:t>Akademia </a:t>
            </a:r>
            <a:r>
              <a:rPr lang="pl-PL" dirty="0" smtClean="0"/>
              <a:t>www.efektywna-nauka.pl</a:t>
            </a:r>
          </a:p>
          <a:p>
            <a:endParaRPr lang="pl-PL" dirty="0"/>
          </a:p>
          <a:p>
            <a:r>
              <a:rPr lang="pl-PL" dirty="0" smtClean="0"/>
              <a:t>Rysunki: Park Wiedzy L. Cytawa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22" y="2670683"/>
            <a:ext cx="2814832" cy="283911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514600" y="4026234"/>
            <a:ext cx="5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Ż</a:t>
            </a:r>
            <a:endParaRPr lang="pl-PL" sz="24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167383" y="3431880"/>
            <a:ext cx="3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Ó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11" y="742278"/>
            <a:ext cx="4224537" cy="21518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71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Ortogierki</a:t>
            </a:r>
            <a:r>
              <a:rPr lang="pl-PL" dirty="0" smtClean="0"/>
              <a:t> – gra ortograficzna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1648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Dla dzieci potrafiących czytać.</a:t>
            </a:r>
          </a:p>
          <a:p>
            <a:r>
              <a:rPr lang="pl-PL" dirty="0" smtClean="0"/>
              <a:t>Dzieci łączą się w 2-3 osobowe zespoły. </a:t>
            </a:r>
          </a:p>
          <a:p>
            <a:r>
              <a:rPr lang="pl-PL" dirty="0" smtClean="0"/>
              <a:t>O ilości dzieci w zespole decyduje rzut kością. Liczba parzysta – gra w parach. Liczba nieparzysta – gra w 3 os. zespole.</a:t>
            </a:r>
          </a:p>
          <a:p>
            <a:r>
              <a:rPr lang="pl-PL" dirty="0" smtClean="0"/>
              <a:t>Każde dziecko, które prawidłowo wskaże </a:t>
            </a:r>
            <a:r>
              <a:rPr lang="pl-PL" dirty="0" err="1" smtClean="0"/>
              <a:t>ortogram</a:t>
            </a:r>
            <a:r>
              <a:rPr lang="pl-PL" dirty="0" smtClean="0"/>
              <a:t> zdobywa punkt dla swojego zespołu. Jeżeli poda złą odpowiedź – nic nie traci.</a:t>
            </a:r>
          </a:p>
          <a:p>
            <a:r>
              <a:rPr lang="pl-PL" dirty="0" smtClean="0"/>
              <a:t>Rozgrywkę wygrywa zespół, którego gracz zdobędzie punkt kończący rozgrywkę.</a:t>
            </a:r>
          </a:p>
          <a:p>
            <a:r>
              <a:rPr lang="pl-PL" dirty="0" smtClean="0"/>
              <a:t>Czas 1 rozgrywki: 10-15 minut.</a:t>
            </a:r>
          </a:p>
          <a:p>
            <a:r>
              <a:rPr lang="pl-PL" dirty="0" smtClean="0"/>
              <a:t>Liczba uczestników: 4-12 osób.</a:t>
            </a:r>
          </a:p>
          <a:p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Akademia www.efektywna-nauka.pl Olsztyn ul. Ratuszowa 3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2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158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Ortogierki</a:t>
            </a:r>
            <a:r>
              <a:rPr lang="pl-PL" dirty="0" smtClean="0"/>
              <a:t> – o co chodzi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Ortogierki</a:t>
            </a:r>
            <a:r>
              <a:rPr lang="pl-PL" dirty="0"/>
              <a:t> to gra zespołowa dla dzieci. </a:t>
            </a:r>
            <a:r>
              <a:rPr lang="pl-PL" dirty="0" smtClean="0"/>
              <a:t>Nauka </a:t>
            </a:r>
            <a:r>
              <a:rPr lang="pl-PL" dirty="0"/>
              <a:t>ortografii i zabawa w </a:t>
            </a:r>
            <a:r>
              <a:rPr lang="pl-PL" dirty="0" smtClean="0"/>
              <a:t>2-3 osobowych zespołach.   </a:t>
            </a:r>
          </a:p>
          <a:p>
            <a:r>
              <a:rPr lang="pl-PL" dirty="0" smtClean="0"/>
              <a:t>Każdy gracz odpowiada indywidualnie, ale punkty zdobywa dla swojego zespołu.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Co zawiera zestaw:</a:t>
            </a:r>
          </a:p>
          <a:p>
            <a:pPr marL="0" indent="0">
              <a:buNone/>
            </a:pPr>
            <a:r>
              <a:rPr lang="pl-PL" dirty="0" smtClean="0"/>
              <a:t>A.	260 kart ortograficznych,</a:t>
            </a:r>
          </a:p>
          <a:p>
            <a:pPr marL="0" indent="0">
              <a:buNone/>
            </a:pPr>
            <a:r>
              <a:rPr lang="pl-PL" dirty="0" smtClean="0"/>
              <a:t>B.	jedna kostka do gry (sześcian)</a:t>
            </a:r>
          </a:p>
          <a:p>
            <a:pPr marL="0" indent="0">
              <a:buNone/>
            </a:pPr>
            <a:r>
              <a:rPr lang="pl-PL" dirty="0" smtClean="0"/>
              <a:t>C.	scenariusze 6 rozgrywek. 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129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0" y="3678079"/>
            <a:ext cx="1722120" cy="252984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3440" y="500062"/>
            <a:ext cx="10515600" cy="1325563"/>
          </a:xfrm>
        </p:spPr>
        <p:txBody>
          <a:bodyPr/>
          <a:lstStyle/>
          <a:p>
            <a:r>
              <a:rPr lang="pl-PL" dirty="0" smtClean="0"/>
              <a:t>Karty do gry – mają dwie strony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9046464" cy="435133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Gra składa się z zestawu 260 kart z pytaniami o pisownię polskich wyrazów. </a:t>
            </a:r>
          </a:p>
          <a:p>
            <a:r>
              <a:rPr lang="pl-PL" dirty="0" smtClean="0"/>
              <a:t>Każda karta ma dwie strony. </a:t>
            </a:r>
          </a:p>
          <a:p>
            <a:r>
              <a:rPr lang="pl-PL" dirty="0" smtClean="0"/>
              <a:t>Trener pokazuje stronę karty z brakującym </a:t>
            </a:r>
            <a:r>
              <a:rPr lang="pl-PL" dirty="0" err="1" smtClean="0"/>
              <a:t>ortogramem</a:t>
            </a:r>
            <a:r>
              <a:rPr lang="pl-PL" dirty="0" smtClean="0"/>
              <a:t> (np. </a:t>
            </a:r>
            <a:r>
              <a:rPr lang="pl-PL" dirty="0" err="1" smtClean="0"/>
              <a:t>b_rza</a:t>
            </a:r>
            <a:r>
              <a:rPr lang="pl-PL" dirty="0" smtClean="0"/>
              <a:t>) </a:t>
            </a:r>
            <a:r>
              <a:rPr lang="pl-PL" dirty="0"/>
              <a:t>i </a:t>
            </a:r>
            <a:r>
              <a:rPr lang="pl-PL" dirty="0" smtClean="0"/>
              <a:t>zadaje </a:t>
            </a:r>
            <a:r>
              <a:rPr lang="pl-PL" dirty="0"/>
              <a:t>pytanie </a:t>
            </a:r>
            <a:r>
              <a:rPr lang="pl-PL" dirty="0" smtClean="0"/>
              <a:t>„Przez jakie żet piszemy słowo burza”?</a:t>
            </a:r>
          </a:p>
          <a:p>
            <a:r>
              <a:rPr lang="pl-PL" dirty="0" smtClean="0"/>
              <a:t>Po odpowiedzi kursanta, którego jest kolej,  trener pokazuje drugą stronę karty z odpowiedzią. </a:t>
            </a:r>
          </a:p>
          <a:p>
            <a:r>
              <a:rPr lang="pl-PL" dirty="0" smtClean="0"/>
              <a:t>Za prawidłową odpowiedź kursant dostaje punkt i prawo do drugiego (i ostatniego) pytania w tej kolejce. </a:t>
            </a:r>
          </a:p>
          <a:p>
            <a:r>
              <a:rPr lang="pl-PL" dirty="0" smtClean="0"/>
              <a:t>Jeżeli kursant sam sprawdza odpowiedź, to po odpowiedzi odkrywa drugą stronę karty i pokazuje ją innym graczom.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0" y="560705"/>
            <a:ext cx="1722120" cy="2529840"/>
          </a:xfrm>
          <a:prstGeom prst="rect">
            <a:avLst/>
          </a:prstGeom>
        </p:spPr>
      </p:pic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4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178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Sześć scenariuszy gry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 </a:t>
            </a:r>
            <a:r>
              <a:rPr lang="pl-PL" dirty="0" smtClean="0"/>
              <a:t>początku gry, uczestnicy rzucają kością. Liczba oczek wskazuje numer rozgrywki, w której będą rywalizować </a:t>
            </a:r>
            <a:r>
              <a:rPr lang="pl-PL" dirty="0"/>
              <a:t>zespołowo o tytuł mistrza </a:t>
            </a:r>
            <a:r>
              <a:rPr lang="pl-PL" dirty="0" smtClean="0"/>
              <a:t>ortografii: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Łączenie punktów (obrazki lub wisielec)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Kto pierwszy w środku?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Prostokąt układamy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Dłoń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Pojedynek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Układamy kwadraty z kart z </a:t>
            </a:r>
            <a:r>
              <a:rPr lang="pl-PL" dirty="0" err="1" smtClean="0"/>
              <a:t>ortogramami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5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975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0" y="3035808"/>
            <a:ext cx="2718732" cy="256573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Łączenie punktów (obrazki lub wisielec)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8424672" cy="4351338"/>
          </a:xfrm>
        </p:spPr>
        <p:txBody>
          <a:bodyPr>
            <a:normAutofit/>
          </a:bodyPr>
          <a:lstStyle/>
          <a:p>
            <a:r>
              <a:rPr lang="pl-PL" dirty="0" smtClean="0"/>
              <a:t>Gracz patrzy na kartę </a:t>
            </a:r>
            <a:r>
              <a:rPr lang="pl-PL" dirty="0" smtClean="0"/>
              <a:t>i </a:t>
            </a:r>
            <a:r>
              <a:rPr lang="pl-PL" dirty="0" smtClean="0"/>
              <a:t>odpowiada na </a:t>
            </a:r>
            <a:r>
              <a:rPr lang="pl-PL" dirty="0" smtClean="0"/>
              <a:t>pytanie: </a:t>
            </a:r>
            <a:r>
              <a:rPr lang="pl-PL" dirty="0" smtClean="0"/>
              <a:t>jaka to </a:t>
            </a:r>
            <a:r>
              <a:rPr lang="pl-PL" dirty="0" smtClean="0"/>
              <a:t>litera?</a:t>
            </a:r>
            <a:endParaRPr lang="pl-PL" dirty="0" smtClean="0"/>
          </a:p>
          <a:p>
            <a:r>
              <a:rPr lang="pl-PL" dirty="0" smtClean="0"/>
              <a:t>Za prawidłową odpowiedź gracz dostaje punkt.</a:t>
            </a:r>
          </a:p>
          <a:p>
            <a:r>
              <a:rPr lang="pl-PL" dirty="0" smtClean="0"/>
              <a:t>Za punkt gracz łączy dwa kolejne punkty na obrazku np. 1 z 2 lub 2 z 3 itd. Obrazek składa się z 20-30 punktów lub więcej.</a:t>
            </a:r>
          </a:p>
          <a:p>
            <a:endParaRPr lang="pl-PL" dirty="0" smtClean="0"/>
          </a:p>
          <a:p>
            <a:r>
              <a:rPr lang="pl-PL" dirty="0" smtClean="0"/>
              <a:t>Zwycięża </a:t>
            </a:r>
            <a:r>
              <a:rPr lang="pl-PL" dirty="0"/>
              <a:t>zespół, </a:t>
            </a:r>
            <a:r>
              <a:rPr lang="pl-PL" dirty="0" smtClean="0"/>
              <a:t>którego gracz </a:t>
            </a:r>
            <a:r>
              <a:rPr lang="pl-PL" dirty="0"/>
              <a:t>jako pierwszy połączy </a:t>
            </a:r>
            <a:r>
              <a:rPr lang="pl-PL" dirty="0" smtClean="0"/>
              <a:t>ostatni punkt w rysunku. 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91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Kto pierwszy w środku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 </a:t>
            </a:r>
            <a:r>
              <a:rPr lang="pl-PL" dirty="0"/>
              <a:t>kartce papieru zaznaczony jest środek, do którego biegnie 6 linii (po jednej na każdy zespół). </a:t>
            </a:r>
            <a:endParaRPr lang="pl-PL" dirty="0" smtClean="0"/>
          </a:p>
          <a:p>
            <a:r>
              <a:rPr lang="pl-PL" dirty="0" smtClean="0"/>
              <a:t>Każda </a:t>
            </a:r>
            <a:r>
              <a:rPr lang="pl-PL" dirty="0"/>
              <a:t>linia podzielona jest na 20 odcinków. 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Za każdą prawidłową odpowiedź, gracz dostaje punkt i zaznacza go na linii swojego zespołu.</a:t>
            </a:r>
          </a:p>
          <a:p>
            <a:r>
              <a:rPr lang="pl-PL" dirty="0" smtClean="0"/>
              <a:t>Wygrywa </a:t>
            </a:r>
            <a:r>
              <a:rPr lang="pl-PL" dirty="0"/>
              <a:t>zespół, który jako pierwszy zdobędzie 20 punktów</a:t>
            </a:r>
            <a:r>
              <a:rPr lang="pl-PL" dirty="0" smtClean="0"/>
              <a:t>.</a:t>
            </a:r>
          </a:p>
        </p:txBody>
      </p:sp>
      <p:sp>
        <p:nvSpPr>
          <p:cNvPr id="10" name="Elipsa 9"/>
          <p:cNvSpPr/>
          <p:nvPr/>
        </p:nvSpPr>
        <p:spPr>
          <a:xfrm>
            <a:off x="8787384" y="3127248"/>
            <a:ext cx="475488" cy="402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11"/>
          <p:cNvCxnSpPr>
            <a:endCxn id="10" idx="2"/>
          </p:cNvCxnSpPr>
          <p:nvPr/>
        </p:nvCxnSpPr>
        <p:spPr>
          <a:xfrm>
            <a:off x="7132320" y="3328416"/>
            <a:ext cx="1655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>
            <a:off x="9183624" y="3444240"/>
            <a:ext cx="1697736" cy="414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9183624" y="2532888"/>
            <a:ext cx="1588008" cy="661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ymbol zastępczy stopki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7</a:t>
            </a:fld>
            <a:endParaRPr lang="pl-PL"/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904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Prostokąt układamy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Trenera wykłada karty z brakującą literą do góry                                       i zadaje pytanie „Jaka to litera?”</a:t>
            </a:r>
          </a:p>
          <a:p>
            <a:r>
              <a:rPr lang="pl-PL" dirty="0" smtClean="0"/>
              <a:t>Gracze odpowiadają po kolei. </a:t>
            </a:r>
          </a:p>
          <a:p>
            <a:r>
              <a:rPr lang="pl-PL" dirty="0" smtClean="0"/>
              <a:t>Gracz, który odpowie prawidłowo, dostaje </a:t>
            </a:r>
            <a:r>
              <a:rPr lang="pl-PL" dirty="0" smtClean="0"/>
              <a:t>drugie pytanie. </a:t>
            </a:r>
            <a:endParaRPr lang="pl-PL" dirty="0" smtClean="0"/>
          </a:p>
          <a:p>
            <a:r>
              <a:rPr lang="pl-PL" dirty="0" smtClean="0"/>
              <a:t>Gracz, który </a:t>
            </a:r>
            <a:r>
              <a:rPr lang="pl-PL" dirty="0"/>
              <a:t>prawidłowo odpowie na pytania układa kartę z pytaniem na stole, </a:t>
            </a:r>
            <a:r>
              <a:rPr lang="pl-PL" dirty="0" smtClean="0"/>
              <a:t>z </a:t>
            </a:r>
            <a:r>
              <a:rPr lang="pl-PL" dirty="0" err="1" smtClean="0"/>
              <a:t>ortogramem</a:t>
            </a:r>
            <a:r>
              <a:rPr lang="pl-PL" dirty="0" smtClean="0"/>
              <a:t> do </a:t>
            </a:r>
            <a:r>
              <a:rPr lang="pl-PL" dirty="0"/>
              <a:t>góry. </a:t>
            </a:r>
            <a:endParaRPr lang="pl-PL" dirty="0" smtClean="0"/>
          </a:p>
          <a:p>
            <a:r>
              <a:rPr lang="pl-PL" dirty="0" smtClean="0"/>
              <a:t>Wszyscy gracze dokładają swoje karty na stole i razem budują prostokąt.</a:t>
            </a:r>
          </a:p>
          <a:p>
            <a:r>
              <a:rPr lang="pl-PL" dirty="0" smtClean="0"/>
              <a:t>Wygrywa zespół, którego gracz dołożył ostatnią kartę i dokończył prostokąt </a:t>
            </a:r>
            <a:r>
              <a:rPr lang="pl-PL" dirty="0"/>
              <a:t>4x5 z 20 kart z różnymi </a:t>
            </a:r>
            <a:r>
              <a:rPr lang="pl-PL" dirty="0" err="1"/>
              <a:t>ortogramami</a:t>
            </a:r>
            <a:r>
              <a:rPr lang="pl-PL" dirty="0"/>
              <a:t>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7649014"/>
              </p:ext>
            </p:extLst>
          </p:nvPr>
        </p:nvGraphicFramePr>
        <p:xfrm>
          <a:off x="9022080" y="877824"/>
          <a:ext cx="2331720" cy="2039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"/>
                <a:gridCol w="466344"/>
                <a:gridCol w="466344"/>
                <a:gridCol w="466344"/>
                <a:gridCol w="466344"/>
              </a:tblGrid>
              <a:tr h="446384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530909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30909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530909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280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6715353" y="104216"/>
            <a:ext cx="4563003" cy="550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3607" y="239001"/>
            <a:ext cx="10515600" cy="1325563"/>
          </a:xfrm>
        </p:spPr>
        <p:txBody>
          <a:bodyPr/>
          <a:lstStyle/>
          <a:p>
            <a:r>
              <a:rPr lang="pl-PL" dirty="0" smtClean="0"/>
              <a:t> </a:t>
            </a:r>
            <a:r>
              <a:rPr lang="pl-PL" b="1" dirty="0" smtClean="0"/>
              <a:t>Dłoń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5314" y="1324303"/>
            <a:ext cx="10515600" cy="5029200"/>
          </a:xfrm>
        </p:spPr>
        <p:txBody>
          <a:bodyPr>
            <a:normAutofit/>
          </a:bodyPr>
          <a:lstStyle/>
          <a:p>
            <a:r>
              <a:rPr lang="pl-PL" dirty="0" smtClean="0"/>
              <a:t>Każdy </a:t>
            </a:r>
            <a:r>
              <a:rPr lang="pl-PL" dirty="0"/>
              <a:t>gracz kładzie swoją dłoń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kartce papieru i rysuje jej kontur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5 palcami. </a:t>
            </a:r>
            <a:endParaRPr lang="pl-PL" dirty="0" smtClean="0"/>
          </a:p>
          <a:p>
            <a:r>
              <a:rPr lang="pl-PL" dirty="0" smtClean="0"/>
              <a:t>Wewnątrz </a:t>
            </a:r>
            <a:r>
              <a:rPr lang="pl-PL" dirty="0"/>
              <a:t>dłoni wpisuje swoje imię. </a:t>
            </a:r>
            <a:endParaRPr lang="pl-PL" dirty="0" smtClean="0"/>
          </a:p>
          <a:p>
            <a:r>
              <a:rPr lang="pl-PL" dirty="0" smtClean="0"/>
              <a:t>Na </a:t>
            </a:r>
            <a:r>
              <a:rPr lang="pl-PL" dirty="0"/>
              <a:t>palcach gracze wpisują po kolei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słowa, </a:t>
            </a:r>
            <a:r>
              <a:rPr lang="pl-PL" dirty="0"/>
              <a:t>za które dostali punkt. </a:t>
            </a:r>
            <a:endParaRPr lang="pl-PL" dirty="0" smtClean="0"/>
          </a:p>
          <a:p>
            <a:r>
              <a:rPr lang="pl-PL" dirty="0" smtClean="0"/>
              <a:t>Wygrywa</a:t>
            </a:r>
            <a:r>
              <a:rPr lang="pl-PL" dirty="0"/>
              <a:t>, ten zespół, którego gracz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jako </a:t>
            </a:r>
            <a:r>
              <a:rPr lang="pl-PL" dirty="0"/>
              <a:t>pierwszy uzyska 10 słów</a:t>
            </a:r>
            <a:r>
              <a:rPr lang="pl-PL" dirty="0" smtClean="0"/>
              <a:t>.</a:t>
            </a:r>
          </a:p>
          <a:p>
            <a:r>
              <a:rPr lang="pl-PL" dirty="0" smtClean="0"/>
              <a:t>Każdy </a:t>
            </a:r>
            <a:r>
              <a:rPr lang="pl-PL" dirty="0"/>
              <a:t>gracz ze słów swojej </a:t>
            </a:r>
            <a:r>
              <a:rPr lang="pl-PL" dirty="0" smtClean="0"/>
              <a:t>ręki </a:t>
            </a:r>
            <a:r>
              <a:rPr lang="pl-PL" dirty="0"/>
              <a:t>tworzy historię (ŁMZ). </a:t>
            </a:r>
            <a:endParaRPr lang="pl-PL" dirty="0" smtClean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Akademia </a:t>
            </a:r>
            <a:r>
              <a:rPr lang="pl-PL" dirty="0" err="1" smtClean="0"/>
              <a:t>www.efektywna-nauka.pl</a:t>
            </a:r>
            <a:r>
              <a:rPr lang="pl-PL" dirty="0" smtClean="0"/>
              <a:t> Olsztyn ul. Ratuszowa 3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9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930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Pojedynek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10637520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pl-PL" dirty="0"/>
              <a:t>Gracze odpowiadają na pytania </a:t>
            </a:r>
            <a:r>
              <a:rPr lang="pl-PL" dirty="0" smtClean="0"/>
              <a:t>trenera o pisownię wyrazów i </a:t>
            </a:r>
            <a:r>
              <a:rPr lang="pl-PL" dirty="0"/>
              <a:t>zdobywają punkty przez 6 minut. Zachowują karty i kładą je przed sobą. Po upływie czasu trener ogłasza koniec </a:t>
            </a:r>
            <a:r>
              <a:rPr lang="pl-PL" dirty="0" smtClean="0"/>
              <a:t>zdobywania punktów. </a:t>
            </a:r>
          </a:p>
          <a:p>
            <a:pPr lvl="0"/>
            <a:r>
              <a:rPr lang="pl-PL" dirty="0" smtClean="0"/>
              <a:t>Na środku stołu kładzie kartkę z pytaniami (do tego scenariusza).</a:t>
            </a:r>
          </a:p>
          <a:p>
            <a:pPr lvl="0"/>
            <a:r>
              <a:rPr lang="pl-PL" dirty="0" smtClean="0"/>
              <a:t>Pierwszy gracz wyzywa innego na pojedynek</a:t>
            </a:r>
            <a:r>
              <a:rPr lang="pl-PL" dirty="0"/>
              <a:t>.</a:t>
            </a:r>
            <a:endParaRPr lang="pl-PL" dirty="0" smtClean="0"/>
          </a:p>
          <a:p>
            <a:pPr lvl="0"/>
            <a:r>
              <a:rPr lang="pl-PL" dirty="0" smtClean="0"/>
              <a:t>Wskazuje palcem pytanie na kartce i głośno mówi</a:t>
            </a:r>
            <a:r>
              <a:rPr lang="pl-PL" dirty="0" smtClean="0"/>
              <a:t>: </a:t>
            </a:r>
            <a:r>
              <a:rPr lang="pl-PL" dirty="0" smtClean="0"/>
              <a:t>„</a:t>
            </a:r>
            <a:r>
              <a:rPr lang="pl-PL" dirty="0"/>
              <a:t>Mam kartę ze słowem,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„uje</a:t>
            </a:r>
            <a:r>
              <a:rPr lang="pl-PL" dirty="0" smtClean="0"/>
              <a:t>”, </a:t>
            </a:r>
            <a:r>
              <a:rPr lang="pl-PL" dirty="0"/>
              <a:t>które się nie kreskuje. Powiedz, która to karta? Liczę do </a:t>
            </a:r>
            <a:r>
              <a:rPr lang="pl-PL" dirty="0" smtClean="0"/>
              <a:t>5.” </a:t>
            </a:r>
            <a:r>
              <a:rPr lang="pl-PL" dirty="0" smtClean="0"/>
              <a:t>lub „</a:t>
            </a:r>
            <a:r>
              <a:rPr lang="pl-PL" dirty="0"/>
              <a:t>Mam kartę ze słowem, które się nie odmienia. Powiedz, która to karta? Liczę do </a:t>
            </a:r>
            <a:r>
              <a:rPr lang="pl-PL" dirty="0" smtClean="0"/>
              <a:t>5”. </a:t>
            </a:r>
            <a:endParaRPr lang="pl-PL" dirty="0"/>
          </a:p>
          <a:p>
            <a:r>
              <a:rPr lang="pl-PL" dirty="0"/>
              <a:t>Gdy pytany poda prawidłową </a:t>
            </a:r>
            <a:r>
              <a:rPr lang="pl-PL" dirty="0" smtClean="0"/>
              <a:t>odpowiedź </a:t>
            </a:r>
            <a:r>
              <a:rPr lang="pl-PL" b="1" dirty="0" smtClean="0"/>
              <a:t>zanim pytający doliczy do 5</a:t>
            </a:r>
            <a:r>
              <a:rPr lang="pl-PL" dirty="0" smtClean="0"/>
              <a:t>, to wygrywa pojedynek i zabiera kartę pytającemu. </a:t>
            </a:r>
            <a:r>
              <a:rPr lang="pl-PL" dirty="0"/>
              <a:t>Jeżeli nie odpowie, pytający zabiera pytanemu jego jedną dowolną kartę.</a:t>
            </a:r>
          </a:p>
          <a:p>
            <a:r>
              <a:rPr lang="pl-PL" dirty="0"/>
              <a:t>Wygrywa zespół, której gracz jako pierwszy zdobędzie (od innych) 3 karty.</a:t>
            </a:r>
          </a:p>
          <a:p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4190856"/>
              </p:ext>
            </p:extLst>
          </p:nvPr>
        </p:nvGraphicFramePr>
        <p:xfrm>
          <a:off x="8074152" y="461454"/>
          <a:ext cx="3401568" cy="122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856"/>
                <a:gridCol w="1133856"/>
                <a:gridCol w="1133856"/>
              </a:tblGrid>
              <a:tr h="614617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14617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8202168" y="1250326"/>
            <a:ext cx="9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Pytanie 4</a:t>
            </a:r>
            <a:endParaRPr lang="pl-PL" sz="16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8202168" y="598054"/>
            <a:ext cx="9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Pytanie 1</a:t>
            </a:r>
            <a:endParaRPr lang="pl-PL" sz="16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0386060" y="1232684"/>
            <a:ext cx="9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Pytanie 6</a:t>
            </a:r>
            <a:endParaRPr lang="pl-PL" sz="16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9273540" y="1233449"/>
            <a:ext cx="9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Pytanie 5</a:t>
            </a:r>
            <a:endParaRPr lang="pl-PL" sz="16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0396728" y="586262"/>
            <a:ext cx="9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Pytanie 3</a:t>
            </a:r>
            <a:endParaRPr lang="pl-PL" sz="16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9235440" y="593536"/>
            <a:ext cx="97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Pytanie 2</a:t>
            </a:r>
            <a:endParaRPr lang="pl-PL" sz="1600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Akademia www.efektywna-nauka.pl Olsztyn ul. Ratuszowa 3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10</a:t>
            </a:fld>
            <a:endParaRPr lang="pl-PL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8075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Układamy kwadraty z </a:t>
            </a:r>
            <a:r>
              <a:rPr lang="pl-PL" dirty="0" err="1" smtClean="0"/>
              <a:t>orto</a:t>
            </a:r>
            <a:r>
              <a:rPr lang="pl-PL" dirty="0"/>
              <a:t>-</a:t>
            </a:r>
            <a:r>
              <a:rPr lang="pl-PL" dirty="0" smtClean="0"/>
              <a:t>kart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Trener </a:t>
            </a:r>
            <a:r>
              <a:rPr lang="pl-PL" dirty="0"/>
              <a:t>odkrywa </a:t>
            </a:r>
            <a:r>
              <a:rPr lang="pl-PL" dirty="0" smtClean="0"/>
              <a:t>karty z brakującymi literami – </a:t>
            </a:r>
            <a:r>
              <a:rPr lang="pl-PL" dirty="0" err="1" smtClean="0"/>
              <a:t>ortogramami</a:t>
            </a:r>
            <a:r>
              <a:rPr lang="pl-PL" dirty="0" smtClean="0"/>
              <a:t>.</a:t>
            </a:r>
          </a:p>
          <a:p>
            <a:r>
              <a:rPr lang="pl-PL" dirty="0" smtClean="0"/>
              <a:t>Gracze </a:t>
            </a:r>
            <a:r>
              <a:rPr lang="pl-PL" dirty="0"/>
              <a:t>indywidualnie, po kolei odpowiadają o jaką literę chodzi. </a:t>
            </a:r>
            <a:endParaRPr lang="pl-PL" dirty="0" smtClean="0"/>
          </a:p>
          <a:p>
            <a:r>
              <a:rPr lang="pl-PL" dirty="0" smtClean="0"/>
              <a:t>Za </a:t>
            </a:r>
            <a:r>
              <a:rPr lang="pl-PL" dirty="0"/>
              <a:t>prawidłową odpowiedź gracz dostaje punkt </a:t>
            </a:r>
            <a:r>
              <a:rPr lang="pl-PL" dirty="0" smtClean="0"/>
              <a:t>– kartę i kładzie ją na środku stołu.</a:t>
            </a:r>
          </a:p>
          <a:p>
            <a:r>
              <a:rPr lang="pl-PL" dirty="0" smtClean="0"/>
              <a:t>Pozostali gracze ze wszystkich zespołów dokładają karty z tym samym </a:t>
            </a:r>
            <a:r>
              <a:rPr lang="pl-PL" dirty="0" err="1" smtClean="0"/>
              <a:t>ortogramem</a:t>
            </a:r>
            <a:r>
              <a:rPr lang="pl-PL" dirty="0" smtClean="0"/>
              <a:t> obok siebie tworząc z nich kwadrat.</a:t>
            </a:r>
          </a:p>
          <a:p>
            <a:r>
              <a:rPr lang="pl-PL" dirty="0" smtClean="0"/>
              <a:t>Równocześnie układane są prostokąty ze wszystkimi </a:t>
            </a:r>
            <a:r>
              <a:rPr lang="pl-PL" dirty="0" err="1" smtClean="0"/>
              <a:t>ortogramami</a:t>
            </a:r>
            <a:r>
              <a:rPr lang="pl-PL" dirty="0" smtClean="0"/>
              <a:t>.</a:t>
            </a:r>
          </a:p>
          <a:p>
            <a:r>
              <a:rPr lang="pl-PL" dirty="0" smtClean="0"/>
              <a:t>Wygrywa </a:t>
            </a:r>
            <a:r>
              <a:rPr lang="pl-PL" dirty="0"/>
              <a:t>zespół, </a:t>
            </a:r>
            <a:r>
              <a:rPr lang="pl-PL" dirty="0" smtClean="0"/>
              <a:t>którego gracz </a:t>
            </a:r>
            <a:r>
              <a:rPr lang="pl-PL" dirty="0"/>
              <a:t>dołoży </a:t>
            </a:r>
            <a:r>
              <a:rPr lang="pl-PL" dirty="0" smtClean="0"/>
              <a:t>ostatnią </a:t>
            </a:r>
            <a:r>
              <a:rPr lang="pl-PL" dirty="0"/>
              <a:t>kartę </a:t>
            </a:r>
            <a:r>
              <a:rPr lang="pl-PL" dirty="0" smtClean="0"/>
              <a:t>i utworzy </a:t>
            </a:r>
            <a:r>
              <a:rPr lang="pl-PL" dirty="0"/>
              <a:t>kwadrat (2x2) z wyrazów z tą samą literą (</a:t>
            </a:r>
            <a:r>
              <a:rPr lang="pl-PL" dirty="0" err="1"/>
              <a:t>ortogram</a:t>
            </a:r>
            <a:r>
              <a:rPr lang="pl-PL" dirty="0"/>
              <a:t> np. u, </a:t>
            </a:r>
            <a:r>
              <a:rPr lang="pl-PL" dirty="0" err="1"/>
              <a:t>ch</a:t>
            </a:r>
            <a:r>
              <a:rPr lang="pl-PL" dirty="0"/>
              <a:t>, h, ó, ż, </a:t>
            </a:r>
            <a:r>
              <a:rPr lang="pl-PL" dirty="0" err="1"/>
              <a:t>rz</a:t>
            </a:r>
            <a:r>
              <a:rPr lang="pl-PL" dirty="0"/>
              <a:t>, ę, ą). </a:t>
            </a:r>
            <a:r>
              <a:rPr lang="pl-PL" dirty="0" smtClean="0"/>
              <a:t> </a:t>
            </a:r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5765511"/>
              </p:ext>
            </p:extLst>
          </p:nvPr>
        </p:nvGraphicFramePr>
        <p:xfrm>
          <a:off x="8750808" y="396240"/>
          <a:ext cx="1307592" cy="1042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796"/>
                <a:gridCol w="653796"/>
              </a:tblGrid>
              <a:tr h="521208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52120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8961120" y="501134"/>
            <a:ext cx="347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ó</a:t>
            </a:r>
            <a:endParaRPr lang="pl-PL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9569194" y="1027906"/>
            <a:ext cx="347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ó</a:t>
            </a:r>
            <a:endParaRPr lang="pl-PL" b="1" dirty="0"/>
          </a:p>
        </p:txBody>
      </p:sp>
      <p:sp>
        <p:nvSpPr>
          <p:cNvPr id="8" name="pole tekstowe 7"/>
          <p:cNvSpPr txBox="1"/>
          <p:nvPr/>
        </p:nvSpPr>
        <p:spPr>
          <a:xfrm>
            <a:off x="8965692" y="990600"/>
            <a:ext cx="347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ó</a:t>
            </a:r>
            <a:endParaRPr lang="pl-PL" b="1" dirty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45170514"/>
              </p:ext>
            </p:extLst>
          </p:nvPr>
        </p:nvGraphicFramePr>
        <p:xfrm>
          <a:off x="10145263" y="1291813"/>
          <a:ext cx="1307592" cy="1042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796"/>
                <a:gridCol w="653796"/>
              </a:tblGrid>
              <a:tr h="521208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521208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10260324" y="1890030"/>
            <a:ext cx="42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 smtClean="0"/>
              <a:t>ch</a:t>
            </a:r>
            <a:endParaRPr lang="pl-PL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0889736" y="1357932"/>
            <a:ext cx="42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 smtClean="0"/>
              <a:t>ch</a:t>
            </a:r>
            <a:endParaRPr lang="pl-PL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0901168" y="1907921"/>
            <a:ext cx="42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 smtClean="0"/>
              <a:t>ch</a:t>
            </a:r>
            <a:endParaRPr lang="pl-PL" b="1" dirty="0"/>
          </a:p>
        </p:txBody>
      </p:sp>
      <p:sp>
        <p:nvSpPr>
          <p:cNvPr id="13" name="Symbol zastępczy stopki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Akademia www.efektywna-nauka.pl Olsztyn ul. Ratuszowa 3</a:t>
            </a:r>
            <a:endParaRPr lang="pl-PL" dirty="0"/>
          </a:p>
        </p:txBody>
      </p:sp>
      <p:sp>
        <p:nvSpPr>
          <p:cNvPr id="14" name="Symbol zastępczy numeru slajdu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70D20-3C54-4090-B5FA-24E762A1AD70}" type="slidenum">
              <a:rPr lang="pl-PL" smtClean="0"/>
              <a:pPr/>
              <a:t>11</a:t>
            </a:fld>
            <a:endParaRPr lang="pl-PL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0438"/>
            <a:ext cx="1336994" cy="6810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19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783</Words>
  <Application>Microsoft Office PowerPoint</Application>
  <PresentationFormat>Niestandardowy</PresentationFormat>
  <Paragraphs>112</Paragraphs>
  <Slides>11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Ortogierki  – gra ortograficzna</vt:lpstr>
      <vt:lpstr>Ortogierki – gra ortograficzna</vt:lpstr>
      <vt:lpstr>Ortogierki – o co chodzi</vt:lpstr>
      <vt:lpstr>Karty do gry – mają dwie strony</vt:lpstr>
      <vt:lpstr>Sześć scenariuszy gry</vt:lpstr>
      <vt:lpstr>Łączenie punktów (obrazki lub wisielec)</vt:lpstr>
      <vt:lpstr>Kto pierwszy w środku</vt:lpstr>
      <vt:lpstr>Prostokąt układamy</vt:lpstr>
      <vt:lpstr> Dłoń</vt:lpstr>
      <vt:lpstr>Pojedynek</vt:lpstr>
      <vt:lpstr>Układamy kwadraty z orto-kart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Ortogierki  – gra ortograficzna</dc:title>
  <dc:creator>Ireneusz</dc:creator>
  <cp:lastModifiedBy>Admin</cp:lastModifiedBy>
  <cp:revision>30</cp:revision>
  <dcterms:created xsi:type="dcterms:W3CDTF">2020-01-18T10:43:05Z</dcterms:created>
  <dcterms:modified xsi:type="dcterms:W3CDTF">2020-02-22T13:40:49Z</dcterms:modified>
</cp:coreProperties>
</file>